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0" r:id="rId3"/>
    <p:sldId id="27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6" r:id="rId18"/>
    <p:sldId id="281" r:id="rId19"/>
    <p:sldId id="282" r:id="rId20"/>
    <p:sldId id="283" r:id="rId21"/>
    <p:sldId id="284" r:id="rId22"/>
    <p:sldId id="288" r:id="rId23"/>
  </p:sldIdLst>
  <p:sldSz cx="12192000" cy="6858000"/>
  <p:notesSz cx="6669088" cy="97758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3A2A7-D5EE-45F0-8E27-CCC4416EAAC5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22375"/>
            <a:ext cx="5862638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04616"/>
            <a:ext cx="5335270" cy="38492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869B8-DE77-4FBC-87BF-7AD2B8633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403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869B8-DE77-4FBC-87BF-7AD2B86338C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425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869B8-DE77-4FBC-87BF-7AD2B86338C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04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582613" y="844550"/>
            <a:ext cx="7524751" cy="4233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E43C49-B246-4407-82B4-1E8AEEB5F655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8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A17E-31B8-4741-B60B-18C520FAF735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22E-9188-4F7B-B373-022F380E1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07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A17E-31B8-4741-B60B-18C520FAF735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22E-9188-4F7B-B373-022F380E1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93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A17E-31B8-4741-B60B-18C520FAF735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22E-9188-4F7B-B373-022F380E1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1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A17E-31B8-4741-B60B-18C520FAF735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22E-9188-4F7B-B373-022F380E1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862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A17E-31B8-4741-B60B-18C520FAF735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22E-9188-4F7B-B373-022F380E1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56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A17E-31B8-4741-B60B-18C520FAF735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22E-9188-4F7B-B373-022F380E1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62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A17E-31B8-4741-B60B-18C520FAF735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22E-9188-4F7B-B373-022F380E1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809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A17E-31B8-4741-B60B-18C520FAF735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22E-9188-4F7B-B373-022F380E1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88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A17E-31B8-4741-B60B-18C520FAF735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22E-9188-4F7B-B373-022F380E1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09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A17E-31B8-4741-B60B-18C520FAF735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22E-9188-4F7B-B373-022F380E1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07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A17E-31B8-4741-B60B-18C520FAF735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22E-9188-4F7B-B373-022F380E1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47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7A17E-31B8-4741-B60B-18C520FAF735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9B22E-9188-4F7B-B373-022F380E1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74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росфинмониторинг"/>
          <p:cNvPicPr>
            <a:picLocks noChangeAspect="1" noChangeArrowheads="1"/>
          </p:cNvPicPr>
          <p:nvPr/>
        </p:nvPicPr>
        <p:blipFill>
          <a:blip r:embed="rId2">
            <a:lum bright="25000" contrast="-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5931072"/>
            <a:ext cx="12192000" cy="926931"/>
          </a:xfrm>
          <a:prstGeom prst="rect">
            <a:avLst/>
          </a:prstGeom>
          <a:solidFill>
            <a:srgbClr val="2E4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977" tIns="39988" rIns="79977" bIns="39988" rtlCol="0" anchor="ctr"/>
          <a:lstStyle/>
          <a:p>
            <a:pPr algn="ctr"/>
            <a:endParaRPr lang="ru-RU" sz="1287"/>
          </a:p>
        </p:txBody>
      </p:sp>
      <p:sp>
        <p:nvSpPr>
          <p:cNvPr id="5" name="TextBox 4"/>
          <p:cNvSpPr txBox="1"/>
          <p:nvPr/>
        </p:nvSpPr>
        <p:spPr>
          <a:xfrm>
            <a:off x="2005180" y="179357"/>
            <a:ext cx="7563182" cy="1065642"/>
          </a:xfrm>
          <a:prstGeom prst="rect">
            <a:avLst/>
          </a:prstGeom>
          <a:noFill/>
        </p:spPr>
        <p:txBody>
          <a:bodyPr wrap="square" lIns="79977" tIns="39988" rIns="79977" bIns="39988" rtlCol="0">
            <a:spAutoFit/>
          </a:bodyPr>
          <a:lstStyle/>
          <a:p>
            <a:pPr algn="ctr"/>
            <a:r>
              <a:rPr lang="ru-RU" sz="3200" dirty="0">
                <a:latin typeface="Gungsuh" panose="02030600000101010101" pitchFamily="18" charset="-127"/>
                <a:ea typeface="Gungsuh" panose="02030600000101010101" pitchFamily="18" charset="-127"/>
              </a:rPr>
              <a:t>Федеральная служба </a:t>
            </a:r>
            <a:r>
              <a:rPr lang="ru-RU" sz="3200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                          по </a:t>
            </a:r>
            <a:r>
              <a:rPr lang="ru-RU" sz="3200" dirty="0">
                <a:latin typeface="Gungsuh" panose="02030600000101010101" pitchFamily="18" charset="-127"/>
                <a:ea typeface="Gungsuh" panose="02030600000101010101" pitchFamily="18" charset="-127"/>
              </a:rPr>
              <a:t>финансовому мониторингу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66851" y="2948065"/>
            <a:ext cx="9258299" cy="1395336"/>
          </a:xfrm>
          <a:solidFill>
            <a:schemeClr val="accent1">
              <a:lumMod val="20000"/>
              <a:lumOff val="80000"/>
              <a:alpha val="46000"/>
            </a:schemeClr>
          </a:solidFill>
          <a:ln w="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4713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Представление сообщений в Личном кабинете</a:t>
            </a:r>
            <a:endParaRPr lang="ru-RU" sz="4713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375325" y="4898571"/>
            <a:ext cx="1292679" cy="1986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977" tIns="39988" rIns="79977" bIns="39988" rtlCol="0" anchor="ctr"/>
          <a:lstStyle/>
          <a:p>
            <a:endParaRPr lang="ru-RU" sz="1429" dirty="0">
              <a:solidFill>
                <a:schemeClr val="tx1"/>
              </a:solidFill>
            </a:endParaRPr>
          </a:p>
          <a:p>
            <a:endParaRPr lang="ru-RU" sz="1429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78855" y="6196069"/>
            <a:ext cx="7822581" cy="842871"/>
          </a:xfrm>
          <a:prstGeom prst="rect">
            <a:avLst/>
          </a:prstGeom>
        </p:spPr>
        <p:txBody>
          <a:bodyPr lIns="79977" tIns="39988" rIns="79977" bIns="39988"/>
          <a:lstStyle>
            <a:lvl1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2pPr>
            <a:lvl3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3pPr>
            <a:lvl4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4pPr>
            <a:lvl5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5pPr>
            <a:lvl6pPr marL="45709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6pPr>
            <a:lvl7pPr marL="914187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7pPr>
            <a:lvl8pPr marL="1371281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8pPr>
            <a:lvl9pPr marL="182837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9pPr>
          </a:lstStyle>
          <a:p>
            <a:r>
              <a:rPr lang="ru-RU" sz="2571" kern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Управление организации надзорной деятельности</a:t>
            </a:r>
            <a:endParaRPr lang="en-US" sz="2571" kern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34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639" y="3165231"/>
            <a:ext cx="5536279" cy="369191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81918" y="185884"/>
            <a:ext cx="71577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Сведения об участниках операции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68" y="2055057"/>
            <a:ext cx="6387424" cy="43686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468" y="1089693"/>
            <a:ext cx="6387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Откроются поля формы для заполнения сведений об участниках.  </a:t>
            </a:r>
            <a:endParaRPr lang="ru-RU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cxnSp>
        <p:nvCxnSpPr>
          <p:cNvPr id="10" name="Соединительная линия уступом 9"/>
          <p:cNvCxnSpPr>
            <a:stCxn id="6" idx="1"/>
            <a:endCxn id="11" idx="3"/>
          </p:cNvCxnSpPr>
          <p:nvPr/>
        </p:nvCxnSpPr>
        <p:spPr>
          <a:xfrm rot="10800000" flipV="1">
            <a:off x="5424854" y="2432495"/>
            <a:ext cx="1430928" cy="3827384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633546" y="6163408"/>
            <a:ext cx="791308" cy="192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55782" y="1924663"/>
            <a:ext cx="53362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Заполните 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поля и сохраните сведения об операции, нажав клавишу </a:t>
            </a:r>
            <a:r>
              <a:rPr lang="ru-RU" sz="20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Сохранить</a:t>
            </a:r>
            <a:r>
              <a:rPr lang="ru-RU" sz="2000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в нижней части </a:t>
            </a: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блока.</a:t>
            </a:r>
            <a:endParaRPr lang="ru-RU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23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14122" y="358235"/>
            <a:ext cx="78847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Сведения об участниках операции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3074" name="Рисунок 94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89" y="2200064"/>
            <a:ext cx="6742112" cy="243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7988" y="1151999"/>
            <a:ext cx="62630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Данные сохраняются, блок </a:t>
            </a:r>
            <a:r>
              <a:rPr lang="ru-RU" sz="20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Сведения об участниках операции (сделки)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«сворачивается» и в нем появляется строка записи: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7988" y="4599920"/>
            <a:ext cx="62630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Сохраненные сведения об участнике можно изменить или удалить, используя соответствующие команды в строке. </a:t>
            </a:r>
          </a:p>
          <a:p>
            <a:pPr indent="540385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Для добавления еще одной записи в блоке </a:t>
            </a:r>
            <a:r>
              <a:rPr lang="ru-RU" sz="20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Сведения об участниках операции (сделки)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повторите действия, выбрав команду </a:t>
            </a:r>
            <a:r>
              <a:rPr lang="ru-RU" sz="20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Добавить</a:t>
            </a:r>
            <a:r>
              <a:rPr lang="ru-RU" sz="2000" b="1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832" y="1600200"/>
            <a:ext cx="5233929" cy="446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14122" y="50458"/>
            <a:ext cx="80494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Документы, являющиеся основанием совершения операции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098" name="Рисунок 94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28" y="2226131"/>
            <a:ext cx="5880750" cy="221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6828" y="1239438"/>
            <a:ext cx="91767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Д</a:t>
            </a: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обавьте 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сведения о документах, являющихся основанием совершения операции. Для этого выберите команду </a:t>
            </a:r>
            <a:r>
              <a:rPr lang="ru-RU" sz="20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Добавить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в блоке </a:t>
            </a:r>
            <a:r>
              <a:rPr lang="ru-RU" sz="20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Документы, являющиеся основанием совершения операции (сделки)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98866" y="2765855"/>
            <a:ext cx="4169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Откроются поля формы для заполнения сведений о документах:</a:t>
            </a:r>
            <a:endParaRPr lang="ru-RU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4100" name="Рисунок 94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822" y="4574945"/>
            <a:ext cx="5280025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4049" y="4917535"/>
            <a:ext cx="46911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Заполните поля и сохраните сведения о документе, нажав клавишу </a:t>
            </a:r>
            <a:r>
              <a:rPr lang="ru-RU" sz="20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Сохранить</a:t>
            </a:r>
            <a:r>
              <a:rPr lang="ru-RU" sz="2000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в нижней части блока.</a:t>
            </a:r>
          </a:p>
        </p:txBody>
      </p:sp>
      <p:cxnSp>
        <p:nvCxnSpPr>
          <p:cNvPr id="10" name="Соединительная линия уступом 9"/>
          <p:cNvCxnSpPr>
            <a:stCxn id="7" idx="2"/>
            <a:endCxn id="13" idx="1"/>
          </p:cNvCxnSpPr>
          <p:nvPr/>
        </p:nvCxnSpPr>
        <p:spPr>
          <a:xfrm rot="16200000" flipH="1">
            <a:off x="5562370" y="2960458"/>
            <a:ext cx="380290" cy="6325769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915400" y="6219825"/>
            <a:ext cx="673100" cy="1873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2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57919" y="112013"/>
            <a:ext cx="921815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Документы, являющиеся основанием совершения операции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5772" y="1327019"/>
            <a:ext cx="9832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Данные сохраняются, блок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Документы, являющиеся основанием совершения операции (сделки)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 «сворачивается» и в нем появляется строка записи:</a:t>
            </a:r>
          </a:p>
        </p:txBody>
      </p:sp>
      <p:pic>
        <p:nvPicPr>
          <p:cNvPr id="5123" name="Рисунок 94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673" y="2046975"/>
            <a:ext cx="7086648" cy="2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5772" y="4857453"/>
            <a:ext cx="11508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Сохраненные сведения о документе можно изменить или удалить, используя соответствующие команды в строке. </a:t>
            </a:r>
          </a:p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Для добавления еще одной записи в блоке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Документы, являющиеся основанием совершения операции (сделки)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 повторите действия, выбрав команду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Добавить</a:t>
            </a:r>
            <a:r>
              <a:rPr lang="ru-RU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ru-RU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34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67" y="1221653"/>
            <a:ext cx="7880225" cy="396308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50013" y="34920"/>
            <a:ext cx="92103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Проверка сформированного сообщения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227" y="718803"/>
            <a:ext cx="10574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После завершения формирования всего сообщения проверьте его на наличие ошибок. Для этого нажмите кнопку </a:t>
            </a:r>
            <a:r>
              <a:rPr lang="ru-RU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Проверка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в верхней части формы:</a:t>
            </a:r>
            <a:endParaRPr lang="ru-RU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23246" y="2115643"/>
            <a:ext cx="975946" cy="27515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5227" y="5448140"/>
            <a:ext cx="105746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Для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сохранения сообщения на локальный диск нажмите кнопку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Сохранить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 в верхней части 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формы.</a:t>
            </a:r>
            <a:endParaRPr lang="ru-RU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Сохраненное на локальном диске сообщение можно открыть для просмотра и корректировки. Для этого используйте кнопку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Открыть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 в верхней части формы. </a:t>
            </a:r>
          </a:p>
        </p:txBody>
      </p:sp>
      <p:cxnSp>
        <p:nvCxnSpPr>
          <p:cNvPr id="15" name="Соединительная линия уступом 14"/>
          <p:cNvCxnSpPr>
            <a:endCxn id="10" idx="3"/>
          </p:cNvCxnSpPr>
          <p:nvPr/>
        </p:nvCxnSpPr>
        <p:spPr>
          <a:xfrm>
            <a:off x="2544136" y="1552029"/>
            <a:ext cx="1055056" cy="701194"/>
          </a:xfrm>
          <a:prstGeom prst="bentConnector3">
            <a:avLst>
              <a:gd name="adj1" fmla="val 241669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2544136" y="1322791"/>
            <a:ext cx="0" cy="2292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10398" y="2115643"/>
            <a:ext cx="977725" cy="2751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Соединительная линия уступом 10"/>
          <p:cNvCxnSpPr>
            <a:endCxn id="7" idx="1"/>
          </p:cNvCxnSpPr>
          <p:nvPr/>
        </p:nvCxnSpPr>
        <p:spPr>
          <a:xfrm rot="10800000">
            <a:off x="710398" y="2253224"/>
            <a:ext cx="7105964" cy="3032651"/>
          </a:xfrm>
          <a:prstGeom prst="bentConnector3">
            <a:avLst>
              <a:gd name="adj1" fmla="val 103217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411237" y="2390802"/>
            <a:ext cx="37807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В случае ошибок, устраните их и повторите проверку. Система контроля не позволит отправить в Росфинмониторинг сообщение с ошибками.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7816362" y="5285874"/>
            <a:ext cx="0" cy="2634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17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0835" y="100917"/>
            <a:ext cx="102568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Сообщения об операциях внутреннего контроля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35" y="1778676"/>
            <a:ext cx="2810267" cy="114316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09553" y="1778676"/>
            <a:ext cx="77394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Выберите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Сообщение об операциях внутреннего контроля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, после чего открывается форма, доступная к заполнению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</a:p>
          <a:p>
            <a:pPr indent="54038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Далее заполните форму аналогично сообщениям об операциях обязательного контроля, описанным ранее. </a:t>
            </a:r>
          </a:p>
          <a:p>
            <a:pPr indent="54038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Однако обратите внимание, что в операциях внутреннего контроля код вида операции должен быть только 6001.</a:t>
            </a:r>
            <a:endParaRPr lang="ru-RU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35" y="3610324"/>
            <a:ext cx="8497486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7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413" y="1069142"/>
            <a:ext cx="4191460" cy="375490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14114" y="272357"/>
            <a:ext cx="86731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Сообщения о приостановке операций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312" y="2069973"/>
            <a:ext cx="2954690" cy="10337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79312" y="4960570"/>
            <a:ext cx="10474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/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Выберите </a:t>
            </a:r>
            <a:r>
              <a:rPr lang="ru-RU" sz="20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Сообщение о приостановке операции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после чего открывается форма, доступная к </a:t>
            </a: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заполнению. 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Далее заполните форму аналогично сообщениям об операциях обязательного контроля, описанным ранее</a:t>
            </a: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7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78853" y="358235"/>
            <a:ext cx="79762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Отправка электронного документа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95" y="1534245"/>
            <a:ext cx="2572109" cy="507753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143000" y="4000500"/>
            <a:ext cx="1743075" cy="2667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19524" y="1534245"/>
            <a:ext cx="7858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Для отправки сформированных ранее сообщений необходимо подготовить и отправить электронный документ.</a:t>
            </a:r>
          </a:p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Для этого перейдите в меню «РФМ. Личный кабинет» и выберите пункт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Отправить сообщение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подсписка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Отправка сообщений.</a:t>
            </a:r>
            <a:endParaRPr lang="ru-RU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08586" y="3202698"/>
            <a:ext cx="4773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Откроется закладка отправки документа.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848" y="3572952"/>
            <a:ext cx="3419476" cy="160916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709192" y="5435283"/>
            <a:ext cx="83494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/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Нажмите кнопку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Выбрать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, в открывшемся окне выберите файлы для отправки и нажмите кнопку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Открыть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. После окончания загрузки в списке отобразятся выбранные файлы.</a:t>
            </a:r>
          </a:p>
        </p:txBody>
      </p:sp>
    </p:spTree>
    <p:extLst>
      <p:ext uri="{BB962C8B-B14F-4D97-AF65-F5344CB8AC3E}">
        <p14:creationId xmlns:p14="http://schemas.microsoft.com/office/powerpoint/2010/main" val="326781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21145" y="318627"/>
            <a:ext cx="80917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Отправка электронного документа 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38" y="2882511"/>
            <a:ext cx="11285928" cy="30625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27809" y="1378417"/>
            <a:ext cx="100783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/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В случае, если при загрузке в файле была обнаружена ошибка, более подробную информацию о ней можно посмотреть, </a:t>
            </a: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выделив соответствующую 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строку в списке файлов и нажав кнопку </a:t>
            </a:r>
            <a:r>
              <a:rPr lang="ru-RU" sz="20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Посмотреть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602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255" y="1945714"/>
            <a:ext cx="4119346" cy="378254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78855" y="358235"/>
            <a:ext cx="79762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Отправка электронного документа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07932" y="2690765"/>
            <a:ext cx="107346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Нажмите кнопку </a:t>
            </a:r>
            <a:r>
              <a:rPr lang="ru-RU" sz="20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Сформировать документ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</a:p>
          <a:p>
            <a:pPr indent="540385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На странице отобразится список сертификатов подписи.</a:t>
            </a:r>
          </a:p>
        </p:txBody>
      </p:sp>
      <p:pic>
        <p:nvPicPr>
          <p:cNvPr id="5122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46" y="3928229"/>
            <a:ext cx="7966566" cy="180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5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081" y="853323"/>
            <a:ext cx="3878238" cy="58815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" y="388863"/>
            <a:ext cx="6973979" cy="411212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51044" y="34920"/>
            <a:ext cx="90083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 чего начать (меню Личного кабинета)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583" y="5042119"/>
            <a:ext cx="72708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	</a:t>
            </a:r>
            <a:r>
              <a:rPr lang="ru-RU" sz="2200" dirty="0" smtClean="0"/>
              <a:t>При входе в Личный кабинет, первым делом изучите меню Личного кабинета, которое находится с левой стороны, через него включаются все панели, с которыми Вам предстоит работать.</a:t>
            </a:r>
            <a:endParaRPr lang="ru-RU" sz="2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043081" y="1222131"/>
            <a:ext cx="1760342" cy="56358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62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9427" y="6429216"/>
            <a:ext cx="2743200" cy="365125"/>
          </a:xfrm>
        </p:spPr>
        <p:txBody>
          <a:bodyPr/>
          <a:lstStyle/>
          <a:p>
            <a:fld id="{993F3715-0759-4FEA-B411-82674060067C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14122" y="146277"/>
            <a:ext cx="79762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Отправка электронного документа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614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15" y="1820490"/>
            <a:ext cx="9407525" cy="351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63234" y="1014161"/>
            <a:ext cx="9661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	С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помощью левой кнопки мыши выберите сертификат, с помощью которого будет подписан документ, и нажмите кнопку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Подписать и отправить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84103" y="5776341"/>
            <a:ext cx="10219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При необходимости подтвердите разрешение сайту на создание подписи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3520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466" y="1461947"/>
            <a:ext cx="4061126" cy="335828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78853" y="358235"/>
            <a:ext cx="79762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Отправка электронного документа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3645" y="1596712"/>
            <a:ext cx="62755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В результате на странице отобразится уведомление об успешной отправке сообщения.</a:t>
            </a:r>
          </a:p>
        </p:txBody>
      </p:sp>
      <p:pic>
        <p:nvPicPr>
          <p:cNvPr id="7170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93" y="2751992"/>
            <a:ext cx="7669928" cy="194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3645" y="5025588"/>
            <a:ext cx="7066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При успешной отправке документа становится доступной возможность печати сформированного сообщения, для этого необходимо нажать </a:t>
            </a:r>
            <a:r>
              <a:rPr lang="ru-RU" sz="20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Скачать.</a:t>
            </a:r>
            <a:endParaRPr lang="ru-RU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42638" y="3990469"/>
            <a:ext cx="450450" cy="2650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Соединительная линия уступом 9"/>
          <p:cNvCxnSpPr>
            <a:endCxn id="7" idx="3"/>
          </p:cNvCxnSpPr>
          <p:nvPr/>
        </p:nvCxnSpPr>
        <p:spPr>
          <a:xfrm flipV="1">
            <a:off x="3500410" y="4122973"/>
            <a:ext cx="3992678" cy="2056046"/>
          </a:xfrm>
          <a:prstGeom prst="bentConnector3">
            <a:avLst>
              <a:gd name="adj1" fmla="val 105725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500410" y="6041251"/>
            <a:ext cx="0" cy="1377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43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931072"/>
            <a:ext cx="12192000" cy="926931"/>
          </a:xfrm>
          <a:prstGeom prst="rect">
            <a:avLst/>
          </a:prstGeom>
          <a:solidFill>
            <a:srgbClr val="2E4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977" tIns="39988" rIns="79977" bIns="39988" rtlCol="0" anchor="ctr"/>
          <a:lstStyle/>
          <a:p>
            <a:pPr algn="ctr"/>
            <a:endParaRPr lang="ru-RU" sz="1287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84712" y="3987141"/>
            <a:ext cx="7822581" cy="1479767"/>
          </a:xfrm>
          <a:prstGeom prst="rect">
            <a:avLst/>
          </a:prstGeom>
        </p:spPr>
        <p:txBody>
          <a:bodyPr lIns="79977" tIns="39988" rIns="79977" bIns="39988" anchor="ctr"/>
          <a:lstStyle>
            <a:lvl1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2pPr>
            <a:lvl3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3pPr>
            <a:lvl4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4pPr>
            <a:lvl5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5pPr>
            <a:lvl6pPr marL="45709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6pPr>
            <a:lvl7pPr marL="914187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7pPr>
            <a:lvl8pPr marL="1371281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8pPr>
            <a:lvl9pPr marL="182837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9pPr>
          </a:lstStyle>
          <a:p>
            <a:r>
              <a:rPr lang="ru-RU" sz="3929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Спасибо за внимание!</a:t>
            </a:r>
            <a:endParaRPr lang="en-US" sz="3929" kern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78855" y="6196069"/>
            <a:ext cx="7822581" cy="842871"/>
          </a:xfrm>
          <a:prstGeom prst="rect">
            <a:avLst/>
          </a:prstGeom>
        </p:spPr>
        <p:txBody>
          <a:bodyPr lIns="79977" tIns="39988" rIns="79977" bIns="39988"/>
          <a:lstStyle>
            <a:lvl1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2pPr>
            <a:lvl3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3pPr>
            <a:lvl4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4pPr>
            <a:lvl5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5pPr>
            <a:lvl6pPr marL="45709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6pPr>
            <a:lvl7pPr marL="914187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7pPr>
            <a:lvl8pPr marL="1371281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8pPr>
            <a:lvl9pPr marL="182837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9pPr>
          </a:lstStyle>
          <a:p>
            <a:r>
              <a:rPr lang="ru-RU" sz="2571" kern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Управление организации надзорной деятельности</a:t>
            </a:r>
            <a:endParaRPr lang="en-US" sz="2571" kern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"/>
            <a:ext cx="12192000" cy="926931"/>
          </a:xfrm>
          <a:prstGeom prst="rect">
            <a:avLst/>
          </a:prstGeom>
          <a:solidFill>
            <a:srgbClr val="2E4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977" tIns="39988" rIns="79977" bIns="39988" rtlCol="0" anchor="ctr"/>
          <a:lstStyle/>
          <a:p>
            <a:pPr algn="ctr"/>
            <a:endParaRPr lang="ru-RU" sz="1287"/>
          </a:p>
        </p:txBody>
      </p:sp>
      <p:pic>
        <p:nvPicPr>
          <p:cNvPr id="8" name="Рисунок 7" descr="C:\Users\mubezzubov\Desktop\FSFM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024" y="1835067"/>
            <a:ext cx="1833961" cy="21025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78855" y="206821"/>
            <a:ext cx="7822581" cy="842871"/>
          </a:xfrm>
          <a:prstGeom prst="rect">
            <a:avLst/>
          </a:prstGeom>
        </p:spPr>
        <p:txBody>
          <a:bodyPr lIns="79977" tIns="39988" rIns="79977" bIns="39988"/>
          <a:lstStyle>
            <a:lvl1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2pPr>
            <a:lvl3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3pPr>
            <a:lvl4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4pPr>
            <a:lvl5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5pPr>
            <a:lvl6pPr marL="45709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6pPr>
            <a:lvl7pPr marL="914187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7pPr>
            <a:lvl8pPr marL="1371281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8pPr>
            <a:lvl9pPr marL="182837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9pPr>
          </a:lstStyle>
          <a:p>
            <a:r>
              <a:rPr lang="ru-RU" sz="2571" kern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Федеральная служба по финансовому мониторингу</a:t>
            </a:r>
            <a:endParaRPr lang="en-US" sz="2571" kern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4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89" y="0"/>
            <a:ext cx="12214189" cy="683994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40821" y="34920"/>
            <a:ext cx="80287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 чего начать (работа с профилем)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6146" name="Picture 2" descr="Профиль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11" y="3880141"/>
            <a:ext cx="2790825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904207" y="2970914"/>
            <a:ext cx="7150047" cy="37505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just">
              <a:spcAft>
                <a:spcPts val="0"/>
              </a:spcAft>
            </a:pPr>
            <a:endParaRPr lang="ru-RU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Профиль 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организации (лица) позволяет заполнить и сохранить на сайте Росфинмониторинга данные организации (лица) для их </a:t>
            </a: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последующего автоматического включения 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в соответствующие поля сообщений по формам, </a:t>
            </a: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предусмотренным 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Приказом Росфинмониторинга от 22.04.2015 № 110</a:t>
            </a: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</a:p>
          <a:p>
            <a:pPr indent="540385" algn="just"/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Для заполнения данных профиля организации (лица) перейдите в меню «РФМ. Личный кабинет» и выберите подпункт </a:t>
            </a:r>
            <a:r>
              <a:rPr lang="ru-RU" sz="20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Профиль 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пункта </a:t>
            </a:r>
            <a:r>
              <a:rPr lang="ru-RU" sz="20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Учетные сведения</a:t>
            </a:r>
            <a:r>
              <a:rPr lang="ru-RU" sz="2000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</a:p>
          <a:p>
            <a:pPr indent="540385" algn="just"/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Откроется профиль организации (лица). Необходимо заполнить все доступные для изменения поля.  </a:t>
            </a:r>
          </a:p>
          <a:p>
            <a:pPr indent="540385" algn="just"/>
            <a:endParaRPr lang="ru-RU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endParaRPr lang="ru-RU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73723" y="5037993"/>
            <a:ext cx="1512277" cy="4044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95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052" y="0"/>
            <a:ext cx="4975336" cy="589831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33985" y="34920"/>
            <a:ext cx="54423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Как создать сообщение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962" y="1594826"/>
            <a:ext cx="6446197" cy="4829657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5626338" y="2687948"/>
            <a:ext cx="1019907" cy="2482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750220" y="3075990"/>
            <a:ext cx="1134208" cy="2373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>
            <a:endCxn id="13" idx="2"/>
          </p:cNvCxnSpPr>
          <p:nvPr/>
        </p:nvCxnSpPr>
        <p:spPr>
          <a:xfrm flipV="1">
            <a:off x="4977635" y="2812078"/>
            <a:ext cx="648703" cy="13565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3" idx="4"/>
            <a:endCxn id="15" idx="0"/>
          </p:cNvCxnSpPr>
          <p:nvPr/>
        </p:nvCxnSpPr>
        <p:spPr>
          <a:xfrm>
            <a:off x="6136292" y="2936208"/>
            <a:ext cx="181032" cy="1397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7135201" y="1940266"/>
            <a:ext cx="4859575" cy="35640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>
            <a:stCxn id="15" idx="6"/>
          </p:cNvCxnSpPr>
          <p:nvPr/>
        </p:nvCxnSpPr>
        <p:spPr>
          <a:xfrm>
            <a:off x="6884428" y="3194686"/>
            <a:ext cx="279652" cy="3518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125673" y="4084390"/>
            <a:ext cx="5072957" cy="26294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	Если </a:t>
            </a:r>
            <a:r>
              <a:rPr lang="ru-RU" dirty="0">
                <a:solidFill>
                  <a:schemeClr val="tx1"/>
                </a:solidFill>
              </a:rPr>
              <a:t>Вы хотите представить в Росфинмониторинг сообщение, то при входе в Личный кабинет зайдите в раздел «Отправка сообщений» и нажмите «Подготовить сообщение».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	На </a:t>
            </a:r>
            <a:r>
              <a:rPr lang="ru-RU" dirty="0">
                <a:solidFill>
                  <a:schemeClr val="tx1"/>
                </a:solidFill>
              </a:rPr>
              <a:t>панели справа появится форма со списком всех доступных сообщений согласно виду деятельности владельца Личного кабинета. </a:t>
            </a:r>
          </a:p>
        </p:txBody>
      </p:sp>
    </p:spTree>
    <p:extLst>
      <p:ext uri="{BB962C8B-B14F-4D97-AF65-F5344CB8AC3E}">
        <p14:creationId xmlns:p14="http://schemas.microsoft.com/office/powerpoint/2010/main" val="282564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12507" y="34920"/>
            <a:ext cx="40853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Виды сообщений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5279" y="916400"/>
            <a:ext cx="682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Рассмотрим каждое из сообщений подробнее. 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015" y="1556509"/>
            <a:ext cx="7000760" cy="50552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978868" y="1551660"/>
            <a:ext cx="7025054" cy="50662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21" y="1847273"/>
            <a:ext cx="4315427" cy="42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502" y="4104608"/>
            <a:ext cx="6611273" cy="200052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10331" y="100917"/>
            <a:ext cx="908323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Сообщение об операциях обязательного контроля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15" y="1595796"/>
            <a:ext cx="2791215" cy="10764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390901" y="159579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Выберите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Сообщение об операциях обязательного контроля,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 после чего открывается форма, доступная к заполнению.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15" y="2843711"/>
            <a:ext cx="4815148" cy="388546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459196" y="2927957"/>
            <a:ext cx="66017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	Заполните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поля открытой формы. После этого добавьте в сообщение сведения об операции. Для этого в нижней части формы выберите команду </a:t>
            </a:r>
            <a:r>
              <a:rPr lang="ru-RU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Добавить.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8365218" y="4575281"/>
            <a:ext cx="641839" cy="2111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70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70495" y="-127752"/>
            <a:ext cx="79930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Сообщение об операциях обязательного контроля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83" y="1193735"/>
            <a:ext cx="5975704" cy="49784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84459" y="1451116"/>
            <a:ext cx="56522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	В появившемся окне, после нажатия кнопки «Добавить» заполните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поля и сохраните сведения об операции, нажав клавишу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Сохранить</a:t>
            </a: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в нижней части 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блока.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459" y="2771564"/>
            <a:ext cx="5553507" cy="12574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582119" y="3622482"/>
            <a:ext cx="1109327" cy="3253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384459" y="4286502"/>
            <a:ext cx="55535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Данные сохраняются, блок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Сведения об операции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 «сворачивается» и в нем появляется строка записи: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4459" y="5586433"/>
            <a:ext cx="5553507" cy="559240"/>
          </a:xfrm>
          <a:prstGeom prst="rect">
            <a:avLst/>
          </a:prstGeom>
        </p:spPr>
      </p:pic>
      <p:cxnSp>
        <p:nvCxnSpPr>
          <p:cNvPr id="17" name="Соединительная линия уступом 16"/>
          <p:cNvCxnSpPr>
            <a:endCxn id="11" idx="0"/>
          </p:cNvCxnSpPr>
          <p:nvPr/>
        </p:nvCxnSpPr>
        <p:spPr>
          <a:xfrm rot="16200000" flipH="1">
            <a:off x="9202102" y="2687800"/>
            <a:ext cx="1314699" cy="554663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5" idx="0"/>
          </p:cNvCxnSpPr>
          <p:nvPr/>
        </p:nvCxnSpPr>
        <p:spPr>
          <a:xfrm>
            <a:off x="9161212" y="4888523"/>
            <a:ext cx="1" cy="6979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3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53" y="5117814"/>
            <a:ext cx="11053576" cy="137453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9675" y="272357"/>
            <a:ext cx="79754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Сведения об операциях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8258" y="1351283"/>
            <a:ext cx="882161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Сохраненные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сведения об операции можно изменить или удалить, используя соответствующие команды в строке. </a:t>
            </a:r>
          </a:p>
          <a:p>
            <a:pPr indent="540385" algn="just"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Для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добавления еще одной записи в блоке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Сведения об операции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 повторите действия, выбрав команду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Добавить</a:t>
            </a: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ru-RU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53" y="2523392"/>
            <a:ext cx="11053576" cy="137453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93151" y="3244109"/>
            <a:ext cx="832363" cy="2549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25514" y="3244109"/>
            <a:ext cx="756140" cy="2549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167609" y="6145009"/>
            <a:ext cx="1319802" cy="3428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87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95058" y="50458"/>
            <a:ext cx="698188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Сведения об участниках операции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2388" y="1569421"/>
            <a:ext cx="92292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	</a:t>
            </a:r>
            <a:r>
              <a:rPr lang="ru-RU" dirty="0" smtClean="0"/>
              <a:t>После того, как Вы добавили сведения об операциях, добавьте </a:t>
            </a:r>
            <a:r>
              <a:rPr lang="ru-RU" dirty="0"/>
              <a:t>сведения об участниках операции. Для этого выберите команду </a:t>
            </a:r>
            <a:r>
              <a:rPr lang="ru-RU" b="1" i="1" dirty="0"/>
              <a:t>Добавить</a:t>
            </a:r>
            <a:r>
              <a:rPr lang="ru-RU" dirty="0"/>
              <a:t> в блоке </a:t>
            </a:r>
            <a:r>
              <a:rPr lang="ru-RU" b="1" i="1" dirty="0"/>
              <a:t>Сведения об участниках операции (сделки)</a:t>
            </a:r>
            <a:r>
              <a:rPr lang="ru-RU" dirty="0"/>
              <a:t>: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2050" name="Рисунок 9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37" y="2794097"/>
            <a:ext cx="11314278" cy="351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19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861</Words>
  <Application>Microsoft Office PowerPoint</Application>
  <PresentationFormat>Широкоэкранный</PresentationFormat>
  <Paragraphs>137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Gungsuh</vt:lpstr>
      <vt:lpstr>Arial</vt:lpstr>
      <vt:lpstr>Calibri</vt:lpstr>
      <vt:lpstr>Calibri Light</vt:lpstr>
      <vt:lpstr>Times New Roman</vt:lpstr>
      <vt:lpstr>Тема Office</vt:lpstr>
      <vt:lpstr>Представление сообщений в Личном кабинете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WS001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Представление сообщений в Личном кабинете</dc:title>
  <dc:creator>Иванчишин Игорь Тарасович</dc:creator>
  <cp:lastModifiedBy>Горячев Никита Андреевич</cp:lastModifiedBy>
  <cp:revision>91</cp:revision>
  <dcterms:created xsi:type="dcterms:W3CDTF">2017-08-16T11:16:11Z</dcterms:created>
  <dcterms:modified xsi:type="dcterms:W3CDTF">2017-11-30T06:40:46Z</dcterms:modified>
</cp:coreProperties>
</file>